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8" r:id="rId7"/>
    <p:sldId id="267" r:id="rId8"/>
    <p:sldId id="266" r:id="rId9"/>
    <p:sldId id="264" r:id="rId10"/>
    <p:sldId id="262" r:id="rId11"/>
    <p:sldId id="263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AD47"/>
    <a:srgbClr val="E15759"/>
    <a:srgbClr val="BA3941"/>
    <a:srgbClr val="93AE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D104A1-7A03-5C41-912E-801A384A0E5B}" v="153" dt="2019-03-01T06:43:22.4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92"/>
    <p:restoredTop sz="94694"/>
  </p:normalViewPr>
  <p:slideViewPr>
    <p:cSldViewPr snapToGrid="0" snapToObjects="1">
      <p:cViewPr varScale="1">
        <p:scale>
          <a:sx n="160" d="100"/>
          <a:sy n="160" d="100"/>
        </p:scale>
        <p:origin x="20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alia Lichagina" userId="21f4f2b56208a7da" providerId="LiveId" clId="{59D104A1-7A03-5C41-912E-801A384A0E5B}"/>
    <pc:docChg chg="modSld">
      <pc:chgData name="Natalia Lichagina" userId="21f4f2b56208a7da" providerId="LiveId" clId="{59D104A1-7A03-5C41-912E-801A384A0E5B}" dt="2019-03-01T18:21:50.514" v="2" actId="20577"/>
      <pc:docMkLst>
        <pc:docMk/>
      </pc:docMkLst>
      <pc:sldChg chg="modSp">
        <pc:chgData name="Natalia Lichagina" userId="21f4f2b56208a7da" providerId="LiveId" clId="{59D104A1-7A03-5C41-912E-801A384A0E5B}" dt="2019-03-01T18:21:50.514" v="2" actId="20577"/>
        <pc:sldMkLst>
          <pc:docMk/>
          <pc:sldMk cId="649423605" sldId="268"/>
        </pc:sldMkLst>
        <pc:spChg chg="mod">
          <ac:chgData name="Natalia Lichagina" userId="21f4f2b56208a7da" providerId="LiveId" clId="{59D104A1-7A03-5C41-912E-801A384A0E5B}" dt="2019-03-01T18:21:50.514" v="2" actId="20577"/>
          <ac:spMkLst>
            <pc:docMk/>
            <pc:sldMk cId="649423605" sldId="268"/>
            <ac:spMk id="4" creationId="{B8392772-6F3C-AE43-933B-8BF60352C70E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food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food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1940-1950</c:v>
                </c:pt>
                <c:pt idx="1">
                  <c:v>1950-1960</c:v>
                </c:pt>
                <c:pt idx="2">
                  <c:v>1960-1970</c:v>
                </c:pt>
                <c:pt idx="3">
                  <c:v>1970-1980</c:v>
                </c:pt>
                <c:pt idx="4">
                  <c:v>1980-1990</c:v>
                </c:pt>
                <c:pt idx="5">
                  <c:v>1990-2000</c:v>
                </c:pt>
                <c:pt idx="6">
                  <c:v>2000-2010</c:v>
                </c:pt>
                <c:pt idx="7">
                  <c:v>2010-2020*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19188</c:v>
                </c:pt>
                <c:pt idx="1">
                  <c:v>8662</c:v>
                </c:pt>
                <c:pt idx="2">
                  <c:v>5780</c:v>
                </c:pt>
                <c:pt idx="3">
                  <c:v>57147</c:v>
                </c:pt>
                <c:pt idx="4">
                  <c:v>69527</c:v>
                </c:pt>
                <c:pt idx="5">
                  <c:v>65554</c:v>
                </c:pt>
                <c:pt idx="6">
                  <c:v>84167</c:v>
                </c:pt>
                <c:pt idx="7">
                  <c:v>84007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28-2E47-B4B8-633B1CC38D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6372144"/>
        <c:axId val="247219888"/>
      </c:barChart>
      <c:catAx>
        <c:axId val="19637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7219888"/>
        <c:crosses val="autoZero"/>
        <c:auto val="1"/>
        <c:lblAlgn val="ctr"/>
        <c:lblOffset val="100"/>
        <c:noMultiLvlLbl val="0"/>
      </c:catAx>
      <c:valAx>
        <c:axId val="2472198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372144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police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food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1940-1950</c:v>
                </c:pt>
                <c:pt idx="1">
                  <c:v>1950-1960</c:v>
                </c:pt>
                <c:pt idx="2">
                  <c:v>1960-1970</c:v>
                </c:pt>
                <c:pt idx="3">
                  <c:v>1970-1980</c:v>
                </c:pt>
                <c:pt idx="4">
                  <c:v>1980-1990</c:v>
                </c:pt>
                <c:pt idx="5">
                  <c:v>1990-2000</c:v>
                </c:pt>
                <c:pt idx="6">
                  <c:v>2000-2010</c:v>
                </c:pt>
                <c:pt idx="7">
                  <c:v>2010-2020*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8654</c:v>
                </c:pt>
                <c:pt idx="1">
                  <c:v>8948</c:v>
                </c:pt>
                <c:pt idx="2">
                  <c:v>8192</c:v>
                </c:pt>
                <c:pt idx="3">
                  <c:v>83122</c:v>
                </c:pt>
                <c:pt idx="4">
                  <c:v>73500</c:v>
                </c:pt>
                <c:pt idx="5">
                  <c:v>71538</c:v>
                </c:pt>
                <c:pt idx="6">
                  <c:v>85975</c:v>
                </c:pt>
                <c:pt idx="7">
                  <c:v>84382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E1-1344-95DF-F73921F925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6372144"/>
        <c:axId val="247219888"/>
      </c:barChart>
      <c:catAx>
        <c:axId val="19637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7219888"/>
        <c:crosses val="autoZero"/>
        <c:auto val="1"/>
        <c:lblAlgn val="ctr"/>
        <c:lblOffset val="100"/>
        <c:noMultiLvlLbl val="0"/>
      </c:catAx>
      <c:valAx>
        <c:axId val="247219888"/>
        <c:scaling>
          <c:orientation val="minMax"/>
          <c:max val="900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372144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chemeClr val="accent6"/>
                </a:solidFill>
              </a:rPr>
              <a:t>marijuana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food</c:v>
                </c:pt>
              </c:strCache>
            </c:strRef>
          </c:tx>
          <c:spPr>
            <a:solidFill>
              <a:schemeClr val="accent6"/>
            </a:solidFill>
            <a:ln>
              <a:solidFill>
                <a:schemeClr val="accent6"/>
              </a:solidFill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1940-1950</c:v>
                </c:pt>
                <c:pt idx="1">
                  <c:v>1950-1960</c:v>
                </c:pt>
                <c:pt idx="2">
                  <c:v>1960-1970</c:v>
                </c:pt>
                <c:pt idx="3">
                  <c:v>1970-1980</c:v>
                </c:pt>
                <c:pt idx="4">
                  <c:v>1980-1990</c:v>
                </c:pt>
                <c:pt idx="5">
                  <c:v>1990-2000</c:v>
                </c:pt>
                <c:pt idx="6">
                  <c:v>2000-2010</c:v>
                </c:pt>
                <c:pt idx="7">
                  <c:v>2010-2020*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31</c:v>
                </c:pt>
                <c:pt idx="1">
                  <c:v>78</c:v>
                </c:pt>
                <c:pt idx="2">
                  <c:v>321</c:v>
                </c:pt>
                <c:pt idx="3">
                  <c:v>4379</c:v>
                </c:pt>
                <c:pt idx="4">
                  <c:v>3643</c:v>
                </c:pt>
                <c:pt idx="5">
                  <c:v>3124</c:v>
                </c:pt>
                <c:pt idx="6">
                  <c:v>4126</c:v>
                </c:pt>
                <c:pt idx="7">
                  <c:v>6105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0B-FE49-AE26-CAE64C6EB3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6372144"/>
        <c:axId val="247219888"/>
      </c:barChart>
      <c:catAx>
        <c:axId val="19637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7219888"/>
        <c:crosses val="autoZero"/>
        <c:auto val="1"/>
        <c:lblAlgn val="ctr"/>
        <c:lblOffset val="100"/>
        <c:noMultiLvlLbl val="0"/>
      </c:catAx>
      <c:valAx>
        <c:axId val="247219888"/>
        <c:scaling>
          <c:orientation val="minMax"/>
          <c:max val="900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372144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rgbClr val="6FAD47"/>
                </a:solidFill>
              </a:rPr>
              <a:t>marijuana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food</c:v>
                </c:pt>
              </c:strCache>
            </c:strRef>
          </c:tx>
          <c:spPr>
            <a:solidFill>
              <a:schemeClr val="accent6"/>
            </a:solidFill>
            <a:ln>
              <a:solidFill>
                <a:schemeClr val="accent6"/>
              </a:solidFill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1940-1950</c:v>
                </c:pt>
                <c:pt idx="1">
                  <c:v>1950-1960</c:v>
                </c:pt>
                <c:pt idx="2">
                  <c:v>1960-1970</c:v>
                </c:pt>
                <c:pt idx="3">
                  <c:v>1970-1980</c:v>
                </c:pt>
                <c:pt idx="4">
                  <c:v>1980-1990</c:v>
                </c:pt>
                <c:pt idx="5">
                  <c:v>1990-2000</c:v>
                </c:pt>
                <c:pt idx="6">
                  <c:v>2000-2010</c:v>
                </c:pt>
                <c:pt idx="7">
                  <c:v>2010-2020*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31</c:v>
                </c:pt>
                <c:pt idx="1">
                  <c:v>78</c:v>
                </c:pt>
                <c:pt idx="2">
                  <c:v>321</c:v>
                </c:pt>
                <c:pt idx="3">
                  <c:v>4379</c:v>
                </c:pt>
                <c:pt idx="4">
                  <c:v>3643</c:v>
                </c:pt>
                <c:pt idx="5">
                  <c:v>3124</c:v>
                </c:pt>
                <c:pt idx="6">
                  <c:v>4126</c:v>
                </c:pt>
                <c:pt idx="7">
                  <c:v>6105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0B-FE49-AE26-CAE64C6EB3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6372144"/>
        <c:axId val="247219888"/>
      </c:barChart>
      <c:catAx>
        <c:axId val="19637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7219888"/>
        <c:crosses val="autoZero"/>
        <c:auto val="1"/>
        <c:lblAlgn val="ctr"/>
        <c:lblOffset val="100"/>
        <c:noMultiLvlLbl val="0"/>
      </c:catAx>
      <c:valAx>
        <c:axId val="247219888"/>
        <c:scaling>
          <c:orientation val="minMax"/>
          <c:max val="70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372144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B69E4-D5B3-C14D-A3E3-1FD2AA9AAB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0A09EC-6286-6847-95D6-023D8F39A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5A2CD-4F61-6F4E-BD65-1BB783F97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4C03A-00CD-A348-B381-836E2DA5A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57B4C-A47D-9A4C-BEE2-37BA29214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05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EC794-9C6E-0D47-AFFF-D0AADFEE2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427D65-1E5B-D644-ADC9-46BA3A2AD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868E3-C0FD-2244-A270-F18AADE41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ED0FF-3A3E-9D4E-94CF-4AB0F2036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8E3EA-EA1F-0A44-A599-705BB7425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356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816AAD-C161-6644-947C-F3F5CB5384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1DB422-06E0-CE43-BBE3-A30030DC9D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1083C-1D94-8144-A813-05E00ECDB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7C655-DBD4-6642-A3A8-DE2E3071C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AAFA4-420A-BC4C-8EA9-CCCBE6B86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639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1C1D2-4B58-A642-92ED-7D89D007B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0BFE5-8361-8840-8E6D-2D666E797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1B725-B1C6-BB4D-A0C7-E7D5953D0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C645E-AB4E-2844-95F9-A7B047878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B824C-EB10-EF45-A198-2C29BFBD4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589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53D98-ABDF-8D44-89AA-022C3AAA9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1B89F-B3B6-504E-AE38-55516AEC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701F5-1AEB-D040-A821-74AF28BC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84127-C255-9346-9176-37F884F8A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46EC3-0E7B-1648-B12C-DDA4F271A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638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F393E-F80F-9C46-973D-67C3EE236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9313E-8988-D24D-B75C-4F878933A0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1CC861-11CE-A046-BAAB-B9240543FD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30077-D1F3-CB4E-87DA-06ADB3E14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0B510D-30DE-A04D-8211-82F15C437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A14B1C-0448-DA43-A012-05C77453F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9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7B91C-D03B-9942-B155-B49DFD01B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07C654-0EC4-BD4B-8A5A-53ED89BED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1B190C-439C-F841-B4EA-49E3D106B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54C806-ECBE-4A4B-B7DD-CFD010B5B4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6AB7D1-6E7A-B44C-AC46-EB7200F641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E43E75-17C5-4D44-9F46-BDDF19398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9AD150-6A24-184B-8442-D81BC92D5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C054B8-7BF8-F145-95A5-FB1151A47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58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F9582-5DFC-B94F-851C-1A33B85AA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6E5BF6-1A17-FB45-81ED-8D8461B9D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490DE7-6890-4144-B55E-5C27039C1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9ED89-33AA-C545-92B5-CBFC59DC5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599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0D9E3E-7AD0-C545-80CB-B7CBFDF52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E1C05A-B02F-4A4A-B359-5E0E064C0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69E1D2-B5B9-3840-9AD8-C3ADB2023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66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C3F5-D5DF-3F4D-92ED-CA144BBA2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2A9D7-C397-F245-B4F5-15968B13A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761187-3BFB-0141-B9BF-AE15BA6C6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AAE44F-5560-D54F-A770-EBD3ED806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657CF-EE44-1946-B594-A824FD369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79397-C623-5649-BF8E-6C14E966E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626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CE3A3-F9C7-8344-B98E-2A5A34F71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8B44D0-4A12-C242-AA05-546F052763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A0A91-908A-1C40-B51E-1481F5C495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5D0713-8E45-BE4D-A91F-37BBE4EA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F37B95-F249-584C-BBCA-E36746AAC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AF9D94-544D-1E45-B7E9-A191545DA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449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466CE4-ED25-224B-9B7A-0FE4AD7E4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B9756-E7D4-9347-AD88-7C438D534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C1FF8-3DD9-7548-AA3B-0B3C9203C1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9CBA9-626C-6149-9541-E86F292A8D3E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B3F38-9707-2F40-870D-ED0167374D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CF438-4D7F-A840-948D-8D4C5F9717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1424D2-C495-2547-ABC6-6FADA558C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72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2257994-BD97-4691-8B89-198A6D2BA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D0CB96-C731-4744-9B8E-0D956F3E51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4114800"/>
            <a:ext cx="8991600" cy="1419244"/>
          </a:xfrm>
          <a:solidFill>
            <a:srgbClr val="FFFFFF"/>
          </a:solidFill>
          <a:ln w="38100">
            <a:solidFill>
              <a:srgbClr val="404040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sz="2800" dirty="0">
                <a:solidFill>
                  <a:srgbClr val="404040"/>
                </a:solidFill>
              </a:rPr>
              <a:t>Project Fletcher:</a:t>
            </a:r>
            <a:br>
              <a:rPr lang="en-US" sz="2800" dirty="0">
                <a:solidFill>
                  <a:srgbClr val="404040"/>
                </a:solidFill>
              </a:rPr>
            </a:br>
            <a:r>
              <a:rPr lang="en-US" sz="3200" b="1" dirty="0">
                <a:solidFill>
                  <a:schemeClr val="accent6"/>
                </a:solidFill>
              </a:rPr>
              <a:t>People DO change their minds</a:t>
            </a:r>
            <a:br>
              <a:rPr lang="en-US" sz="3200" b="1" dirty="0">
                <a:solidFill>
                  <a:schemeClr val="accent6"/>
                </a:solidFill>
              </a:rPr>
            </a:br>
            <a:r>
              <a:rPr lang="en-US" sz="3200" b="1" dirty="0">
                <a:solidFill>
                  <a:schemeClr val="accent6"/>
                </a:solidFill>
              </a:rPr>
              <a:t>(it just takes 50 years)</a:t>
            </a:r>
            <a:endParaRPr lang="en-US" sz="2800" b="1" dirty="0">
              <a:solidFill>
                <a:schemeClr val="accent6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A84745-9827-B941-AB09-5AC9100AEF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5688535"/>
            <a:ext cx="6801612" cy="690434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Natalia Lichagina</a:t>
            </a:r>
          </a:p>
          <a:p>
            <a:r>
              <a:rPr lang="en-US" sz="1600" dirty="0">
                <a:solidFill>
                  <a:srgbClr val="FFFFFF"/>
                </a:solidFill>
              </a:rPr>
              <a:t>March 1</a:t>
            </a:r>
            <a:r>
              <a:rPr lang="en-US" sz="1600" baseline="30000" dirty="0">
                <a:solidFill>
                  <a:srgbClr val="FFFFFF"/>
                </a:solidFill>
              </a:rPr>
              <a:t>st</a:t>
            </a:r>
            <a:r>
              <a:rPr lang="en-US" sz="1600" dirty="0">
                <a:solidFill>
                  <a:srgbClr val="FFFFFF"/>
                </a:solidFill>
              </a:rPr>
              <a:t>, 2019</a:t>
            </a:r>
          </a:p>
        </p:txBody>
      </p:sp>
      <p:pic>
        <p:nvPicPr>
          <p:cNvPr id="6" name="Picture 5" descr="A picture containing ground, plant, outdoor&#10;&#10;Description automatically generated">
            <a:extLst>
              <a:ext uri="{FF2B5EF4-FFF2-40B4-BE49-F238E27FC236}">
                <a16:creationId xmlns:a16="http://schemas.microsoft.com/office/drawing/2014/main" id="{66139742-BDE1-4340-A141-3C560534A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479031"/>
            <a:ext cx="5291667" cy="3518958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58754307-9B9F-FD42-B518-0B2565F47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8" y="929350"/>
            <a:ext cx="5316388" cy="261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67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A3CEF-A8B6-CC4C-8E05-6EBF94EB4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4011739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688DC75-604F-CF4D-8595-7A0B7C599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33" y="0"/>
            <a:ext cx="118165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772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328A2-2C3E-4E4B-AA56-E6897D851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618"/>
            <a:ext cx="10515600" cy="1325563"/>
          </a:xfrm>
        </p:spPr>
        <p:txBody>
          <a:bodyPr/>
          <a:lstStyle/>
          <a:p>
            <a:r>
              <a:rPr lang="en-US" dirty="0"/>
              <a:t>Top 15 words for each LDA 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1037-5D22-5A45-90CE-A10202950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1721"/>
            <a:ext cx="2511287" cy="550627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u="sng" dirty="0">
                <a:solidFill>
                  <a:schemeClr val="accent1"/>
                </a:solidFill>
              </a:rPr>
              <a:t>Topic 0 (blue)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State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Medical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Law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New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California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Legalize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Legal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Use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Say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Colorado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New York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Legalization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Today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City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Make</a:t>
            </a:r>
          </a:p>
          <a:p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4E5C672-70E2-F842-ABDC-71DEEF210500}"/>
              </a:ext>
            </a:extLst>
          </p:cNvPr>
          <p:cNvSpPr txBox="1">
            <a:spLocks/>
          </p:cNvSpPr>
          <p:nvPr/>
        </p:nvSpPr>
        <p:spPr>
          <a:xfrm>
            <a:off x="4563717" y="1351721"/>
            <a:ext cx="2511287" cy="5506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u="sng" dirty="0">
                <a:solidFill>
                  <a:schemeClr val="accent2"/>
                </a:solidFill>
              </a:rPr>
              <a:t>Topic 1 (orange)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Drug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Use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Medical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Say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Smoke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New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Report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Study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Editor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May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Law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Today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Legal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Test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Government</a:t>
            </a:r>
          </a:p>
          <a:p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A1BE032-48BE-EB40-8475-9A23EB640FB4}"/>
              </a:ext>
            </a:extLst>
          </p:cNvPr>
          <p:cNvSpPr txBox="1">
            <a:spLocks/>
          </p:cNvSpPr>
          <p:nvPr/>
        </p:nvSpPr>
        <p:spPr>
          <a:xfrm>
            <a:off x="8289234" y="1351721"/>
            <a:ext cx="2511287" cy="5506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u="sng" dirty="0">
                <a:solidFill>
                  <a:srgbClr val="BA3941"/>
                </a:solidFill>
              </a:rPr>
              <a:t>Topic 2 (red)</a:t>
            </a:r>
          </a:p>
          <a:p>
            <a:r>
              <a:rPr lang="en-US" sz="1600" dirty="0">
                <a:solidFill>
                  <a:srgbClr val="BA3941"/>
                </a:solidFill>
              </a:rPr>
              <a:t>Arrest</a:t>
            </a:r>
          </a:p>
          <a:p>
            <a:r>
              <a:rPr lang="en-US" sz="1600" dirty="0">
                <a:solidFill>
                  <a:srgbClr val="BA3941"/>
                </a:solidFill>
              </a:rPr>
              <a:t>Drug</a:t>
            </a:r>
          </a:p>
          <a:p>
            <a:r>
              <a:rPr lang="en-US" sz="1600" dirty="0">
                <a:solidFill>
                  <a:srgbClr val="BA3941"/>
                </a:solidFill>
              </a:rPr>
              <a:t>Charge</a:t>
            </a:r>
          </a:p>
          <a:p>
            <a:r>
              <a:rPr lang="en-US" sz="1600" dirty="0">
                <a:solidFill>
                  <a:srgbClr val="BA3941"/>
                </a:solidFill>
              </a:rPr>
              <a:t>Police</a:t>
            </a:r>
          </a:p>
          <a:p>
            <a:r>
              <a:rPr lang="en-US" sz="1600" dirty="0">
                <a:solidFill>
                  <a:srgbClr val="BA3941"/>
                </a:solidFill>
              </a:rPr>
              <a:t>Man</a:t>
            </a:r>
          </a:p>
          <a:p>
            <a:r>
              <a:rPr lang="en-US" sz="1600" dirty="0">
                <a:solidFill>
                  <a:srgbClr val="BA3941"/>
                </a:solidFill>
              </a:rPr>
              <a:t>Seize</a:t>
            </a:r>
          </a:p>
          <a:p>
            <a:r>
              <a:rPr lang="en-US" sz="1600" dirty="0">
                <a:solidFill>
                  <a:srgbClr val="BA3941"/>
                </a:solidFill>
              </a:rPr>
              <a:t>Today</a:t>
            </a:r>
          </a:p>
          <a:p>
            <a:r>
              <a:rPr lang="en-US" sz="1600" dirty="0">
                <a:solidFill>
                  <a:srgbClr val="BA3941"/>
                </a:solidFill>
              </a:rPr>
              <a:t>Yesterday</a:t>
            </a:r>
          </a:p>
          <a:p>
            <a:r>
              <a:rPr lang="en-US" sz="1600" dirty="0">
                <a:solidFill>
                  <a:srgbClr val="BA3941"/>
                </a:solidFill>
              </a:rPr>
              <a:t>Find</a:t>
            </a:r>
          </a:p>
          <a:p>
            <a:r>
              <a:rPr lang="en-US" sz="1600" dirty="0">
                <a:solidFill>
                  <a:srgbClr val="BA3941"/>
                </a:solidFill>
              </a:rPr>
              <a:t>Possession</a:t>
            </a:r>
          </a:p>
          <a:p>
            <a:r>
              <a:rPr lang="en-US" sz="1600" dirty="0">
                <a:solidFill>
                  <a:srgbClr val="BA3941"/>
                </a:solidFill>
              </a:rPr>
              <a:t>Case</a:t>
            </a:r>
          </a:p>
          <a:p>
            <a:r>
              <a:rPr lang="en-US" sz="1600" dirty="0" err="1">
                <a:solidFill>
                  <a:srgbClr val="BA3941"/>
                </a:solidFill>
              </a:rPr>
              <a:t>Year_old</a:t>
            </a:r>
            <a:endParaRPr lang="en-US" sz="1600" dirty="0">
              <a:solidFill>
                <a:srgbClr val="BA3941"/>
              </a:solidFill>
            </a:endParaRPr>
          </a:p>
          <a:p>
            <a:r>
              <a:rPr lang="en-US" sz="1600" dirty="0">
                <a:solidFill>
                  <a:srgbClr val="BA3941"/>
                </a:solidFill>
              </a:rPr>
              <a:t>Raid</a:t>
            </a:r>
          </a:p>
          <a:p>
            <a:r>
              <a:rPr lang="en-US" sz="1600" dirty="0">
                <a:solidFill>
                  <a:srgbClr val="BA3941"/>
                </a:solidFill>
              </a:rPr>
              <a:t>Say</a:t>
            </a:r>
          </a:p>
          <a:p>
            <a:r>
              <a:rPr lang="en-US" sz="1600" dirty="0">
                <a:solidFill>
                  <a:srgbClr val="BA3941"/>
                </a:solidFill>
              </a:rPr>
              <a:t>Sentence</a:t>
            </a:r>
          </a:p>
          <a:p>
            <a:endParaRPr lang="en-US" sz="1400" dirty="0">
              <a:solidFill>
                <a:srgbClr val="BA39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937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E7AC1-9EEF-8843-AA70-FD33F199E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399" y="365125"/>
            <a:ext cx="3430605" cy="55303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How do we know what people care about? </a:t>
            </a:r>
          </a:p>
        </p:txBody>
      </p:sp>
      <p:pic>
        <p:nvPicPr>
          <p:cNvPr id="4" name="Picture 3" descr="A screenshot of a newspaper&#10;&#10;Description automatically generated">
            <a:extLst>
              <a:ext uri="{FF2B5EF4-FFF2-40B4-BE49-F238E27FC236}">
                <a16:creationId xmlns:a16="http://schemas.microsoft.com/office/drawing/2014/main" id="{4D99F6DB-01F1-E641-BD73-F215E5AB3D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6409"/>
          <a:stretch/>
        </p:blipFill>
        <p:spPr>
          <a:xfrm>
            <a:off x="20" y="10"/>
            <a:ext cx="753463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28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B6792-4D7B-C642-91F1-5DD499AF2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Overall, we don’t talk about pot that much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B93A445-FD33-3C41-BBB7-3B87C26893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7178691"/>
              </p:ext>
            </p:extLst>
          </p:nvPr>
        </p:nvGraphicFramePr>
        <p:xfrm>
          <a:off x="331574" y="1825625"/>
          <a:ext cx="3968578" cy="466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AB923065-9B62-784D-90B3-D8BDDF786A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5224608"/>
              </p:ext>
            </p:extLst>
          </p:nvPr>
        </p:nvGraphicFramePr>
        <p:xfrm>
          <a:off x="4300152" y="1825625"/>
          <a:ext cx="3968578" cy="466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9EEC9383-91F5-A848-8BF1-0872228551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6416762"/>
              </p:ext>
            </p:extLst>
          </p:nvPr>
        </p:nvGraphicFramePr>
        <p:xfrm>
          <a:off x="8223422" y="1825625"/>
          <a:ext cx="3968578" cy="466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DA97513-6803-FD46-87B1-E2A55068445E}"/>
              </a:ext>
            </a:extLst>
          </p:cNvPr>
          <p:cNvSpPr txBox="1"/>
          <p:nvPr/>
        </p:nvSpPr>
        <p:spPr>
          <a:xfrm>
            <a:off x="331574" y="6614030"/>
            <a:ext cx="57644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Data: number of articles returned by search on NYT website for a given keyword/time period</a:t>
            </a:r>
          </a:p>
        </p:txBody>
      </p:sp>
    </p:spTree>
    <p:extLst>
      <p:ext uri="{BB962C8B-B14F-4D97-AF65-F5344CB8AC3E}">
        <p14:creationId xmlns:p14="http://schemas.microsoft.com/office/powerpoint/2010/main" val="3370845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B6792-4D7B-C642-91F1-5DD499AF2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we are starting to talk about it more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9EEC9383-91F5-A848-8BF1-0872228551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5891238"/>
              </p:ext>
            </p:extLst>
          </p:nvPr>
        </p:nvGraphicFramePr>
        <p:xfrm>
          <a:off x="4111711" y="1825625"/>
          <a:ext cx="3968578" cy="466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27255B-4762-4F42-9524-86D940873AF5}"/>
              </a:ext>
            </a:extLst>
          </p:cNvPr>
          <p:cNvCxnSpPr>
            <a:cxnSpLocks/>
          </p:cNvCxnSpPr>
          <p:nvPr/>
        </p:nvCxnSpPr>
        <p:spPr>
          <a:xfrm flipV="1">
            <a:off x="7325139" y="2872409"/>
            <a:ext cx="238539" cy="7354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E28F120-9330-8842-8EE2-E16DA26D3AB9}"/>
              </a:ext>
            </a:extLst>
          </p:cNvPr>
          <p:cNvSpPr txBox="1"/>
          <p:nvPr/>
        </p:nvSpPr>
        <p:spPr>
          <a:xfrm>
            <a:off x="6026426" y="2687743"/>
            <a:ext cx="1537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48% increase!</a:t>
            </a:r>
          </a:p>
        </p:txBody>
      </p:sp>
    </p:spTree>
    <p:extLst>
      <p:ext uri="{BB962C8B-B14F-4D97-AF65-F5344CB8AC3E}">
        <p14:creationId xmlns:p14="http://schemas.microsoft.com/office/powerpoint/2010/main" val="3035838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B67E64C-0766-BA4E-BD50-730B8B697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218" y="0"/>
            <a:ext cx="11827565" cy="686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75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A2C620-1216-4B46-867E-2F8CDCF32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33" y="0"/>
            <a:ext cx="1181653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8392772-6F3C-AE43-933B-8BF60352C70E}"/>
              </a:ext>
            </a:extLst>
          </p:cNvPr>
          <p:cNvSpPr/>
          <p:nvPr/>
        </p:nvSpPr>
        <p:spPr>
          <a:xfrm>
            <a:off x="6271591" y="596348"/>
            <a:ext cx="5188226" cy="196794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E15759"/>
                </a:solidFill>
              </a:rPr>
              <a:t>Representative article(99.7% confidence)</a:t>
            </a:r>
            <a:r>
              <a:rPr lang="en-US" b="1" dirty="0">
                <a:solidFill>
                  <a:srgbClr val="E15759"/>
                </a:solidFill>
                <a:sym typeface="Wingdings" pitchFamily="2" charset="2"/>
              </a:rPr>
              <a:t>: </a:t>
            </a:r>
          </a:p>
          <a:p>
            <a:endParaRPr lang="en-US" b="1" dirty="0"/>
          </a:p>
          <a:p>
            <a:r>
              <a:rPr lang="en-US" b="1" dirty="0">
                <a:solidFill>
                  <a:schemeClr val="tx1"/>
                </a:solidFill>
              </a:rPr>
              <a:t>Guard Accused of Smuggling</a:t>
            </a:r>
          </a:p>
          <a:p>
            <a:r>
              <a:rPr lang="en-US" dirty="0">
                <a:solidFill>
                  <a:schemeClr val="tx1"/>
                </a:solidFill>
              </a:rPr>
              <a:t>An Essex County corrections officer was arrested yesterday and accused of smuggling marijuana into the Essex County Jail to sell to inmates, prosecutors said. (May 16, 1997)</a:t>
            </a:r>
          </a:p>
        </p:txBody>
      </p:sp>
    </p:spTree>
    <p:extLst>
      <p:ext uri="{BB962C8B-B14F-4D97-AF65-F5344CB8AC3E}">
        <p14:creationId xmlns:p14="http://schemas.microsoft.com/office/powerpoint/2010/main" val="649423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B342EF-2E0B-924B-8BC6-52F0F802A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33" y="0"/>
            <a:ext cx="11816533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69A54FA-D5D4-A644-99D7-8771E631763D}"/>
              </a:ext>
            </a:extLst>
          </p:cNvPr>
          <p:cNvSpPr/>
          <p:nvPr/>
        </p:nvSpPr>
        <p:spPr>
          <a:xfrm>
            <a:off x="6271591" y="596348"/>
            <a:ext cx="5188226" cy="19977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accent2"/>
                </a:solidFill>
              </a:rPr>
              <a:t>Representative article(99.3% confidence)</a:t>
            </a:r>
            <a:r>
              <a:rPr lang="en-US" b="1" dirty="0">
                <a:solidFill>
                  <a:schemeClr val="accent2"/>
                </a:solidFill>
                <a:sym typeface="Wingdings" pitchFamily="2" charset="2"/>
              </a:rPr>
              <a:t>: </a:t>
            </a:r>
          </a:p>
          <a:p>
            <a:endParaRPr lang="en-US" b="1" dirty="0">
              <a:solidFill>
                <a:schemeClr val="accent2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Study Reaffirms General Doubts Over Marijuana</a:t>
            </a:r>
          </a:p>
          <a:p>
            <a:r>
              <a:rPr lang="en-US" dirty="0">
                <a:solidFill>
                  <a:schemeClr val="tx1"/>
                </a:solidFill>
              </a:rPr>
              <a:t>A long-awaited report released today by the National Academy of Sciences asserts that marijuana smoking has certain undesirable short-term effects on behavior and the body. (Feb 26, 1982)</a:t>
            </a:r>
          </a:p>
        </p:txBody>
      </p:sp>
    </p:spTree>
    <p:extLst>
      <p:ext uri="{BB962C8B-B14F-4D97-AF65-F5344CB8AC3E}">
        <p14:creationId xmlns:p14="http://schemas.microsoft.com/office/powerpoint/2010/main" val="4211072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33BA84-07AA-634D-8349-1B6A468A9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33" y="0"/>
            <a:ext cx="11816533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50DDB6-79C4-054F-A5CD-0499F16912A5}"/>
              </a:ext>
            </a:extLst>
          </p:cNvPr>
          <p:cNvSpPr/>
          <p:nvPr/>
        </p:nvSpPr>
        <p:spPr>
          <a:xfrm>
            <a:off x="1182756" y="4164497"/>
            <a:ext cx="5188226" cy="224624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0070C0"/>
                </a:solidFill>
              </a:rPr>
              <a:t>Representative article(99.7% confidence)</a:t>
            </a:r>
            <a:r>
              <a:rPr lang="en-US" b="1" dirty="0">
                <a:solidFill>
                  <a:srgbClr val="0070C0"/>
                </a:solidFill>
                <a:sym typeface="Wingdings" pitchFamily="2" charset="2"/>
              </a:rPr>
              <a:t>: </a:t>
            </a:r>
          </a:p>
          <a:p>
            <a:endParaRPr lang="en-US" b="1" dirty="0">
              <a:solidFill>
                <a:schemeClr val="accent2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Marijuana Activists Sue In Florida To Bar Herbicide Spraying of Crop</a:t>
            </a:r>
          </a:p>
          <a:p>
            <a:r>
              <a:rPr lang="en-US" dirty="0">
                <a:solidFill>
                  <a:schemeClr val="tx1"/>
                </a:solidFill>
              </a:rPr>
              <a:t>A pro-marijuana group filed a lawsuit today in a state court to block Florida's planned use of the herbicide paraquat to destroy the state's flourishing crop of the illegal drug. (Jul 19, 1982)</a:t>
            </a:r>
          </a:p>
        </p:txBody>
      </p:sp>
    </p:spTree>
    <p:extLst>
      <p:ext uri="{BB962C8B-B14F-4D97-AF65-F5344CB8AC3E}">
        <p14:creationId xmlns:p14="http://schemas.microsoft.com/office/powerpoint/2010/main" val="4205211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99B0E-240C-6546-AC43-2CB2DFF73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735" y="640081"/>
            <a:ext cx="3377183" cy="370889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Thank you!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222F56-3CB0-5A4A-8FD8-0FEA7A58F5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92" r="2" b="2"/>
          <a:stretch/>
        </p:blipFill>
        <p:spPr>
          <a:xfrm>
            <a:off x="20" y="10"/>
            <a:ext cx="753463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146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280</Words>
  <Application>Microsoft Macintosh PowerPoint</Application>
  <PresentationFormat>Widescreen</PresentationFormat>
  <Paragraphs>75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Project Fletcher: People DO change their minds (it just takes 50 years)</vt:lpstr>
      <vt:lpstr>How do we know what people care about? </vt:lpstr>
      <vt:lpstr>Overall, we don’t talk about pot that much</vt:lpstr>
      <vt:lpstr>…but we are starting to talk about it more</vt:lpstr>
      <vt:lpstr>PowerPoint Presentation</vt:lpstr>
      <vt:lpstr>PowerPoint Presentation</vt:lpstr>
      <vt:lpstr>PowerPoint Presentation</vt:lpstr>
      <vt:lpstr>PowerPoint Presentation</vt:lpstr>
      <vt:lpstr>Thank you!</vt:lpstr>
      <vt:lpstr>APPENDIX</vt:lpstr>
      <vt:lpstr>PowerPoint Presentation</vt:lpstr>
      <vt:lpstr>Top 15 words for each LDA topic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Fletcher: People DO change their minds (it just takes 50 years)</dc:title>
  <dc:creator>Natalia Lichagina</dc:creator>
  <cp:lastModifiedBy>Natalia Lichagina</cp:lastModifiedBy>
  <cp:revision>1</cp:revision>
  <dcterms:created xsi:type="dcterms:W3CDTF">2019-03-01T06:03:34Z</dcterms:created>
  <dcterms:modified xsi:type="dcterms:W3CDTF">2019-03-01T18:21:54Z</dcterms:modified>
</cp:coreProperties>
</file>